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4"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embeddedFontLst>
    <p:embeddedFont>
      <p:font typeface="Open Sans" panose="020B0606030504020204" pitchFamily="34" charset="0"/>
      <p:regular r:id="rId19"/>
      <p:bold r:id="rId20"/>
      <p:italic r:id="rId21"/>
      <p:boldItalic r:id="rId22"/>
    </p:embeddedFont>
    <p:embeddedFont>
      <p:font typeface="PT Serif" panose="020A0603040505020204" pitchFamily="18"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3" d="100"/>
          <a:sy n="53" d="100"/>
        </p:scale>
        <p:origin x="796" y="4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1.fntdata"/><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2174d8e52e7_0_1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2174d8e52e7_0_1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1a4e60cb87_0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21a4e60cb87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2174d8e52e7_0_1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2174d8e52e7_0_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21a4e60cb87_0_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21a4e60cb87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1a4e60cb87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1a4e60cb87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1a4e60cb87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21a4e60cb87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2174d8e52e7_0_1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2174d8e52e7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174d8e52e7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174d8e52e7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217b1fd5de3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217b1fd5de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2174d8e52e7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2174d8e52e7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2174d8e52e7_0_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2174d8e52e7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1a4e60cb87_0_2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21a4e60cb87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21a4e60cb87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21a4e60cb87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1a4e60cb87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1a4e60cb87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174d8e52e7_0_4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2174d8e52e7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raining"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0" y="1105325"/>
            <a:ext cx="8520600" cy="2932800"/>
          </a:xfrm>
          <a:prstGeom prst="rect">
            <a:avLst/>
          </a:prstGeom>
        </p:spPr>
        <p:txBody>
          <a:bodyPr spcFirstLastPara="1" wrap="square" lIns="91425" tIns="91425" rIns="91425" bIns="91425" anchor="ctr" anchorCtr="0">
            <a:normAutofit/>
          </a:bodyPr>
          <a:lstStyle>
            <a:lvl1pPr lvl="0" algn="ctr">
              <a:spcBef>
                <a:spcPts val="0"/>
              </a:spcBef>
              <a:spcAft>
                <a:spcPts val="0"/>
              </a:spcAft>
              <a:buClr>
                <a:srgbClr val="FFFFFF"/>
              </a:buClr>
              <a:buSzPts val="5000"/>
              <a:buFont typeface="Open Sans"/>
              <a:buNone/>
              <a:defRPr sz="5000" b="1">
                <a:solidFill>
                  <a:srgbClr val="FFFFFF"/>
                </a:solidFill>
                <a:latin typeface="Open Sans"/>
                <a:ea typeface="Open Sans"/>
                <a:cs typeface="Open Sans"/>
                <a:sym typeface="Open San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rgbClr val="137E98"/>
        </a:solidFill>
        <a:effectLst/>
      </p:bgPr>
    </p:bg>
    <p:spTree>
      <p:nvGrpSpPr>
        <p:cNvPr id="1" name="Shape 36"/>
        <p:cNvGrpSpPr/>
        <p:nvPr/>
      </p:nvGrpSpPr>
      <p:grpSpPr>
        <a:xfrm>
          <a:off x="0" y="0"/>
          <a:ext cx="0" cy="0"/>
          <a:chOff x="0" y="0"/>
          <a:chExt cx="0" cy="0"/>
        </a:xfrm>
      </p:grpSpPr>
      <p:sp>
        <p:nvSpPr>
          <p:cNvPr id="37" name="Google Shape;37;p11"/>
          <p:cNvSpPr/>
          <p:nvPr/>
        </p:nvSpPr>
        <p:spPr>
          <a:xfrm>
            <a:off x="4572000" y="-125"/>
            <a:ext cx="4572000" cy="5143500"/>
          </a:xfrm>
          <a:prstGeom prst="rect">
            <a:avLst/>
          </a:prstGeom>
          <a:solidFill>
            <a:srgbClr val="86B6C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1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4200"/>
              <a:buFont typeface="Open Sans"/>
              <a:buNone/>
              <a:defRPr sz="4200" b="1">
                <a:solidFill>
                  <a:schemeClr val="lt1"/>
                </a:solidFill>
                <a:latin typeface="Open Sans"/>
                <a:ea typeface="Open Sans"/>
                <a:cs typeface="Open Sans"/>
                <a:sym typeface="Open Sans"/>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9" name="Google Shape;39;p1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lt1"/>
              </a:buClr>
              <a:buSzPts val="2100"/>
              <a:buFont typeface="PT Serif"/>
              <a:buNone/>
              <a:defRPr sz="2100">
                <a:solidFill>
                  <a:schemeClr val="lt1"/>
                </a:solidFill>
                <a:latin typeface="PT Serif"/>
                <a:ea typeface="PT Serif"/>
                <a:cs typeface="PT Serif"/>
                <a:sym typeface="PT Serif"/>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1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Font typeface="PT Serif"/>
              <a:buChar char="●"/>
              <a:defRPr>
                <a:solidFill>
                  <a:schemeClr val="lt1"/>
                </a:solidFill>
                <a:latin typeface="PT Serif"/>
                <a:ea typeface="PT Serif"/>
                <a:cs typeface="PT Serif"/>
                <a:sym typeface="PT Serif"/>
              </a:defRPr>
            </a:lvl1pPr>
            <a:lvl2pPr marL="914400" lvl="1"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41" name="Google Shape;41;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Afbeelding met bijschrift">
  <p:cSld name="CAPTION_ONLY">
    <p:bg>
      <p:bgPr>
        <a:solidFill>
          <a:srgbClr val="86B6C1"/>
        </a:solidFill>
        <a:effectLst/>
      </p:bgPr>
    </p:bg>
    <p:spTree>
      <p:nvGrpSpPr>
        <p:cNvPr id="1" name="Shape 42"/>
        <p:cNvGrpSpPr/>
        <p:nvPr/>
      </p:nvGrpSpPr>
      <p:grpSpPr>
        <a:xfrm>
          <a:off x="0" y="0"/>
          <a:ext cx="0" cy="0"/>
          <a:chOff x="0" y="0"/>
          <a:chExt cx="0" cy="0"/>
        </a:xfrm>
      </p:grpSpPr>
      <p:sp>
        <p:nvSpPr>
          <p:cNvPr id="43" name="Google Shape;43;p12"/>
          <p:cNvSpPr>
            <a:spLocks noGrp="1"/>
          </p:cNvSpPr>
          <p:nvPr>
            <p:ph type="pic" idx="2"/>
          </p:nvPr>
        </p:nvSpPr>
        <p:spPr>
          <a:xfrm>
            <a:off x="10050" y="-10050"/>
            <a:ext cx="9144000" cy="5143500"/>
          </a:xfrm>
          <a:prstGeom prst="rect">
            <a:avLst/>
          </a:prstGeom>
          <a:noFill/>
          <a:ln>
            <a:noFill/>
          </a:ln>
        </p:spPr>
      </p:sp>
      <p:sp>
        <p:nvSpPr>
          <p:cNvPr id="44" name="Google Shape;44;p1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lt1"/>
              </a:buClr>
              <a:buSzPts val="1200"/>
              <a:buFont typeface="PT Serif"/>
              <a:buNone/>
              <a:defRPr sz="1200" b="1" i="1">
                <a:solidFill>
                  <a:schemeClr val="lt1"/>
                </a:solidFill>
                <a:latin typeface="PT Serif"/>
                <a:ea typeface="PT Serif"/>
                <a:cs typeface="PT Serif"/>
                <a:sym typeface="PT Serif"/>
              </a:defRPr>
            </a:lvl1pPr>
          </a:lstStyle>
          <a:p>
            <a:endParaRPr/>
          </a:p>
        </p:txBody>
      </p:sp>
      <p:sp>
        <p:nvSpPr>
          <p:cNvPr id="45" name="Google Shape;45;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Afbeelding verticaal met bijschrift">
  <p:cSld name="CAPTION_ONLY_1">
    <p:bg>
      <p:bgPr>
        <a:solidFill>
          <a:srgbClr val="86B6C1"/>
        </a:solidFill>
        <a:effectLst/>
      </p:bgPr>
    </p:bg>
    <p:spTree>
      <p:nvGrpSpPr>
        <p:cNvPr id="1" name="Shape 46"/>
        <p:cNvGrpSpPr/>
        <p:nvPr/>
      </p:nvGrpSpPr>
      <p:grpSpPr>
        <a:xfrm>
          <a:off x="0" y="0"/>
          <a:ext cx="0" cy="0"/>
          <a:chOff x="0" y="0"/>
          <a:chExt cx="0" cy="0"/>
        </a:xfrm>
      </p:grpSpPr>
      <p:sp>
        <p:nvSpPr>
          <p:cNvPr id="47" name="Google Shape;47;p13"/>
          <p:cNvSpPr>
            <a:spLocks noGrp="1"/>
          </p:cNvSpPr>
          <p:nvPr>
            <p:ph type="pic" idx="2"/>
          </p:nvPr>
        </p:nvSpPr>
        <p:spPr>
          <a:xfrm>
            <a:off x="4587125" y="-10050"/>
            <a:ext cx="4566900" cy="5143500"/>
          </a:xfrm>
          <a:prstGeom prst="rect">
            <a:avLst/>
          </a:prstGeom>
          <a:noFill/>
          <a:ln>
            <a:noFill/>
          </a:ln>
        </p:spPr>
      </p:sp>
      <p:sp>
        <p:nvSpPr>
          <p:cNvPr id="48" name="Google Shape;48;p13"/>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Clr>
                <a:schemeClr val="lt1"/>
              </a:buClr>
              <a:buSzPts val="1200"/>
              <a:buFont typeface="PT Serif"/>
              <a:buNone/>
              <a:defRPr sz="1200" b="1" i="1">
                <a:solidFill>
                  <a:schemeClr val="lt1"/>
                </a:solidFill>
                <a:latin typeface="PT Serif"/>
                <a:ea typeface="PT Serif"/>
                <a:cs typeface="PT Serif"/>
                <a:sym typeface="PT Serif"/>
              </a:defRPr>
            </a:lvl1pPr>
          </a:lstStyle>
          <a:p>
            <a:endParaRPr/>
          </a:p>
        </p:txBody>
      </p:sp>
      <p:sp>
        <p:nvSpPr>
          <p:cNvPr id="49" name="Google Shape;49;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ijfer">
  <p:cSld name="BIG_NUMBER">
    <p:bg>
      <p:bgPr>
        <a:solidFill>
          <a:srgbClr val="86B6C1"/>
        </a:solidFill>
        <a:effectLst/>
      </p:bgPr>
    </p:bg>
    <p:spTree>
      <p:nvGrpSpPr>
        <p:cNvPr id="1" name="Shape 50"/>
        <p:cNvGrpSpPr/>
        <p:nvPr/>
      </p:nvGrpSpPr>
      <p:grpSpPr>
        <a:xfrm>
          <a:off x="0" y="0"/>
          <a:ext cx="0" cy="0"/>
          <a:chOff x="0" y="0"/>
          <a:chExt cx="0" cy="0"/>
        </a:xfrm>
      </p:grpSpPr>
      <p:sp>
        <p:nvSpPr>
          <p:cNvPr id="51" name="Google Shape;51;p14"/>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Font typeface="Open Sans"/>
              <a:buNone/>
              <a:defRPr sz="12000" b="1">
                <a:solidFill>
                  <a:schemeClr val="lt1"/>
                </a:solidFill>
                <a:latin typeface="Open Sans"/>
                <a:ea typeface="Open Sans"/>
                <a:cs typeface="Open Sans"/>
                <a:sym typeface="Open Sans"/>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2" name="Google Shape;52;p14"/>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Font typeface="PT Serif"/>
              <a:buChar char="●"/>
              <a:defRPr>
                <a:solidFill>
                  <a:schemeClr val="lt1"/>
                </a:solidFill>
                <a:latin typeface="PT Serif"/>
                <a:ea typeface="PT Serif"/>
                <a:cs typeface="PT Serif"/>
                <a:sym typeface="PT Serif"/>
              </a:defRPr>
            </a:lvl1pPr>
            <a:lvl2pPr marL="914400" lvl="1"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lgn="ctr">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53" name="Google Shape;53;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Afbeelding" type="blank">
  <p:cSld name="BLANK">
    <p:bg>
      <p:bgPr>
        <a:solidFill>
          <a:srgbClr val="86B6C1"/>
        </a:solidFill>
        <a:effectLst/>
      </p:bgPr>
    </p:bg>
    <p:spTree>
      <p:nvGrpSpPr>
        <p:cNvPr id="1" name="Shape 54"/>
        <p:cNvGrpSpPr/>
        <p:nvPr/>
      </p:nvGrpSpPr>
      <p:grpSpPr>
        <a:xfrm>
          <a:off x="0" y="0"/>
          <a:ext cx="0" cy="0"/>
          <a:chOff x="0" y="0"/>
          <a:chExt cx="0" cy="0"/>
        </a:xfrm>
      </p:grpSpPr>
      <p:sp>
        <p:nvSpPr>
          <p:cNvPr id="55" name="Google Shape;55;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
        <p:nvSpPr>
          <p:cNvPr id="56" name="Google Shape;56;p15"/>
          <p:cNvSpPr>
            <a:spLocks noGrp="1"/>
          </p:cNvSpPr>
          <p:nvPr>
            <p:ph type="pic" idx="2"/>
          </p:nvPr>
        </p:nvSpPr>
        <p:spPr>
          <a:xfrm>
            <a:off x="0" y="0"/>
            <a:ext cx="9144000" cy="5143500"/>
          </a:xfrm>
          <a:prstGeom prst="rect">
            <a:avLst/>
          </a:prstGeom>
          <a:noFill/>
          <a:ln>
            <a:noFill/>
          </a:ln>
        </p:spPr>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Afbeelding verticaal">
  <p:cSld name="BLANK_2">
    <p:bg>
      <p:bgPr>
        <a:solidFill>
          <a:srgbClr val="86B6C1"/>
        </a:solidFill>
        <a:effectLst/>
      </p:bgPr>
    </p:bg>
    <p:spTree>
      <p:nvGrpSpPr>
        <p:cNvPr id="1" name="Shape 57"/>
        <p:cNvGrpSpPr/>
        <p:nvPr/>
      </p:nvGrpSpPr>
      <p:grpSpPr>
        <a:xfrm>
          <a:off x="0" y="0"/>
          <a:ext cx="0" cy="0"/>
          <a:chOff x="0" y="0"/>
          <a:chExt cx="0" cy="0"/>
        </a:xfrm>
      </p:grpSpPr>
      <p:sp>
        <p:nvSpPr>
          <p:cNvPr id="58" name="Google Shape;58;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
        <p:nvSpPr>
          <p:cNvPr id="59" name="Google Shape;59;p16"/>
          <p:cNvSpPr>
            <a:spLocks noGrp="1"/>
          </p:cNvSpPr>
          <p:nvPr>
            <p:ph type="pic" idx="2"/>
          </p:nvPr>
        </p:nvSpPr>
        <p:spPr>
          <a:xfrm>
            <a:off x="4572000" y="0"/>
            <a:ext cx="4572000" cy="5143500"/>
          </a:xfrm>
          <a:prstGeom prst="rect">
            <a:avLst/>
          </a:prstGeom>
          <a:noFill/>
          <a:ln>
            <a:noFill/>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Leeg">
  <p:cSld name="BLANK_1">
    <p:bg>
      <p:bgPr>
        <a:solidFill>
          <a:srgbClr val="86B6C1"/>
        </a:solidFill>
        <a:effectLst/>
      </p:bgPr>
    </p:bg>
    <p:spTree>
      <p:nvGrpSpPr>
        <p:cNvPr id="1" name="Shape 60"/>
        <p:cNvGrpSpPr/>
        <p:nvPr/>
      </p:nvGrpSpPr>
      <p:grpSpPr>
        <a:xfrm>
          <a:off x="0" y="0"/>
          <a:ext cx="0" cy="0"/>
          <a:chOff x="0" y="0"/>
          <a:chExt cx="0" cy="0"/>
        </a:xfrm>
      </p:grpSpPr>
      <p:sp>
        <p:nvSpPr>
          <p:cNvPr id="61" name="Google Shape;61;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Hoofdstuk" type="secHead">
  <p:cSld name="SECTION_HEADER">
    <p:bg>
      <p:bgPr>
        <a:solidFill>
          <a:srgbClr val="137E98"/>
        </a:solidFill>
        <a:effectLst/>
      </p:bgPr>
    </p:bg>
    <p:spTree>
      <p:nvGrpSpPr>
        <p:cNvPr id="1" name="Shape 12"/>
        <p:cNvGrpSpPr/>
        <p:nvPr/>
      </p:nvGrpSpPr>
      <p:grpSpPr>
        <a:xfrm>
          <a:off x="0" y="0"/>
          <a:ext cx="0" cy="0"/>
          <a:chOff x="0" y="0"/>
          <a:chExt cx="0" cy="0"/>
        </a:xfrm>
      </p:grpSpPr>
      <p:sp>
        <p:nvSpPr>
          <p:cNvPr id="13" name="Google Shape;13;p3"/>
          <p:cNvSpPr txBox="1">
            <a:spLocks noGrp="1"/>
          </p:cNvSpPr>
          <p:nvPr>
            <p:ph type="title"/>
          </p:nvPr>
        </p:nvSpPr>
        <p:spPr>
          <a:xfrm>
            <a:off x="934500" y="874200"/>
            <a:ext cx="7275000" cy="2031300"/>
          </a:xfrm>
          <a:prstGeom prst="rect">
            <a:avLst/>
          </a:prstGeom>
        </p:spPr>
        <p:txBody>
          <a:bodyPr spcFirstLastPara="1" wrap="square" lIns="91425" tIns="91425" rIns="91425" bIns="91425" anchor="ctr" anchorCtr="0">
            <a:normAutofit/>
          </a:bodyPr>
          <a:lstStyle>
            <a:lvl1pPr lvl="0" algn="ctr">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4" name="Google Shape;1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espreek (en presenteer)">
  <p:cSld name="SECTION_HEADER_1">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7" name="Google Shape;1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e-opdracht">
  <p:cSld name="SECTION_HEADER_1_1">
    <p:bg>
      <p:bgPr>
        <a:blipFill>
          <a:blip r:embed="rId2">
            <a:alphaModFix/>
          </a:blip>
          <a:stretch>
            <a:fillRect/>
          </a:stretch>
        </a:blipFill>
        <a:effectLst/>
      </p:bgPr>
    </p:bg>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0" name="Google Shape;2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resentatie / Leg uit">
  <p:cSld name="SECTION_HEADER_1_1_1">
    <p:bg>
      <p:bgPr>
        <a:blipFill>
          <a:blip r:embed="rId2">
            <a:alphaModFix/>
          </a:blip>
          <a:stretch>
            <a:fillRect/>
          </a:stretch>
        </a:blipFill>
        <a:effectLst/>
      </p:bgPr>
    </p:bg>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3" name="Google Shape;2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Rollenspel">
  <p:cSld name="SECTION_HEADER_1_1_1_1">
    <p:bg>
      <p:bgPr>
        <a:blipFill>
          <a:blip r:embed="rId2">
            <a:alphaModFix/>
          </a:blip>
          <a:stretch>
            <a:fillRect/>
          </a:stretch>
        </a:blipFill>
        <a:effectLst/>
      </p:bgPr>
    </p:bg>
    <p:spTree>
      <p:nvGrpSpPr>
        <p:cNvPr id="1" name="Shape 24"/>
        <p:cNvGrpSpPr/>
        <p:nvPr/>
      </p:nvGrpSpPr>
      <p:grpSpPr>
        <a:xfrm>
          <a:off x="0" y="0"/>
          <a:ext cx="0" cy="0"/>
          <a:chOff x="0" y="0"/>
          <a:chExt cx="0" cy="0"/>
        </a:xfrm>
      </p:grpSpPr>
      <p:sp>
        <p:nvSpPr>
          <p:cNvPr id="25" name="Google Shape;25;p7"/>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6" name="Google Shape;2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tellingen">
  <p:cSld name="SECTION_HEADER_1_1_1_1_1">
    <p:bg>
      <p:bgPr>
        <a:blipFill>
          <a:blip r:embed="rId2">
            <a:alphaModFix/>
          </a:blip>
          <a:stretch>
            <a:fillRect/>
          </a:stretch>
        </a:blipFill>
        <a:effectLst/>
      </p:bgPr>
    </p:bg>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lvl1pPr lvl="0" algn="ctr" rtl="0">
              <a:lnSpc>
                <a:spcPct val="115000"/>
              </a:lnSpc>
              <a:spcBef>
                <a:spcPts val="0"/>
              </a:spcBef>
              <a:spcAft>
                <a:spcPts val="0"/>
              </a:spcAft>
              <a:buClr>
                <a:schemeClr val="lt1"/>
              </a:buClr>
              <a:buSzPts val="3600"/>
              <a:buFont typeface="Open Sans"/>
              <a:buNone/>
              <a:defRPr sz="3600" b="1">
                <a:solidFill>
                  <a:schemeClr val="lt1"/>
                </a:solidFill>
                <a:latin typeface="Open Sans"/>
                <a:ea typeface="Open Sans"/>
                <a:cs typeface="Open Sans"/>
                <a:sym typeface="Open Sans"/>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9" name="Google Shape;29;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telling">
  <p:cSld name="MAIN_POINT">
    <p:bg>
      <p:bgPr>
        <a:blipFill>
          <a:blip r:embed="rId2">
            <a:alphaModFix/>
          </a:blip>
          <a:stretch>
            <a:fillRect/>
          </a:stretch>
        </a:blipFill>
        <a:effectLst/>
      </p:bgPr>
    </p:bg>
    <p:spTree>
      <p:nvGrpSpPr>
        <p:cNvPr id="1" name="Shape 30"/>
        <p:cNvGrpSpPr/>
        <p:nvPr/>
      </p:nvGrpSpPr>
      <p:grpSpPr>
        <a:xfrm>
          <a:off x="0" y="0"/>
          <a:ext cx="0" cy="0"/>
          <a:chOff x="0" y="0"/>
          <a:chExt cx="0" cy="0"/>
        </a:xfrm>
      </p:grpSpPr>
      <p:sp>
        <p:nvSpPr>
          <p:cNvPr id="31" name="Google Shape;31;p9"/>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Font typeface="PT Serif"/>
              <a:buNone/>
              <a:defRPr sz="3600" i="1">
                <a:solidFill>
                  <a:schemeClr val="lt1"/>
                </a:solidFill>
                <a:latin typeface="PT Serif"/>
                <a:ea typeface="PT Serif"/>
                <a:cs typeface="PT Serif"/>
                <a:sym typeface="PT Serif"/>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2" name="Google Shape;3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espreek: detail">
  <p:cSld name="MAIN_POINT_1">
    <p:bg>
      <p:bgPr>
        <a:blipFill>
          <a:blip r:embed="rId2">
            <a:alphaModFix/>
          </a:blip>
          <a:stretch>
            <a:fillRect/>
          </a:stretch>
        </a:blipFill>
        <a:effectLst/>
      </p:bgPr>
    </p:bg>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3600"/>
              <a:buFont typeface="PT Serif"/>
              <a:buNone/>
              <a:defRPr sz="3600" i="1">
                <a:solidFill>
                  <a:schemeClr val="lt1"/>
                </a:solidFill>
                <a:latin typeface="PT Serif"/>
                <a:ea typeface="PT Serif"/>
                <a:cs typeface="PT Serif"/>
                <a:sym typeface="PT Serif"/>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5" name="Google Shape;3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86B6C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Open Sans"/>
              <a:buNone/>
              <a:defRPr sz="2800" b="1">
                <a:solidFill>
                  <a:schemeClr val="lt1"/>
                </a:solidFill>
                <a:latin typeface="Open Sans"/>
                <a:ea typeface="Open Sans"/>
                <a:cs typeface="Open Sans"/>
                <a:sym typeface="Open Sans"/>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1"/>
              </a:buClr>
              <a:buSzPts val="1800"/>
              <a:buFont typeface="PT Serif"/>
              <a:buChar char="●"/>
              <a:defRPr sz="1800">
                <a:solidFill>
                  <a:schemeClr val="lt1"/>
                </a:solidFill>
                <a:latin typeface="PT Serif"/>
                <a:ea typeface="PT Serif"/>
                <a:cs typeface="PT Serif"/>
                <a:sym typeface="PT Serif"/>
              </a:defRPr>
            </a:lvl1pPr>
            <a:lvl2pPr marL="914400" lvl="1"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2pPr>
            <a:lvl3pPr marL="1371600" lvl="2"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3pPr>
            <a:lvl4pPr marL="1828800" lvl="3"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4pPr>
            <a:lvl5pPr marL="2286000" lvl="4"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5pPr>
            <a:lvl6pPr marL="2743200" lvl="5"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6pPr>
            <a:lvl7pPr marL="3200400" lvl="6"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7pPr>
            <a:lvl8pPr marL="3657600" lvl="7"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8pPr>
            <a:lvl9pPr marL="4114800" lvl="8" indent="-317500">
              <a:lnSpc>
                <a:spcPct val="115000"/>
              </a:lnSpc>
              <a:spcBef>
                <a:spcPts val="0"/>
              </a:spcBef>
              <a:spcAft>
                <a:spcPts val="0"/>
              </a:spcAft>
              <a:buClr>
                <a:schemeClr val="lt1"/>
              </a:buClr>
              <a:buSzPts val="1400"/>
              <a:buFont typeface="PT Serif"/>
              <a:buChar char="■"/>
              <a:defRPr>
                <a:solidFill>
                  <a:schemeClr val="lt1"/>
                </a:solidFill>
                <a:latin typeface="PT Serif"/>
                <a:ea typeface="PT Serif"/>
                <a:cs typeface="PT Serif"/>
                <a:sym typeface="PT Serif"/>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nl"/>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8"/>
          <p:cNvSpPr txBox="1">
            <a:spLocks noGrp="1"/>
          </p:cNvSpPr>
          <p:nvPr>
            <p:ph type="ctrTitle"/>
          </p:nvPr>
        </p:nvSpPr>
        <p:spPr>
          <a:xfrm>
            <a:off x="311700" y="1105325"/>
            <a:ext cx="8520600" cy="2932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het nieuwe werken</a:t>
            </a:r>
            <a:endParaRPr/>
          </a:p>
          <a:p>
            <a:pPr marL="0" lvl="0" indent="0" algn="ctr" rtl="0">
              <a:spcBef>
                <a:spcPts val="0"/>
              </a:spcBef>
              <a:spcAft>
                <a:spcPts val="0"/>
              </a:spcAft>
              <a:buNone/>
            </a:pPr>
            <a:r>
              <a:rPr lang="nl"/>
              <a:t>toepassen</a:t>
            </a:r>
            <a:endParaRPr/>
          </a:p>
          <a:p>
            <a:pPr marL="0" lvl="0" indent="0" algn="ctr"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7"/>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dirty="0"/>
              <a:t>Bespreking cases</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8"/>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AutoNum type="arabicPeriod"/>
            </a:pPr>
            <a:r>
              <a:rPr lang="nl" sz="2400" b="0"/>
              <a:t>Waarom werd het nieuwe werken ingevoerd?</a:t>
            </a:r>
            <a:endParaRPr sz="2400" b="0"/>
          </a:p>
          <a:p>
            <a:pPr marL="457200" lvl="0" indent="-381000" algn="l" rtl="0">
              <a:spcBef>
                <a:spcPts val="1000"/>
              </a:spcBef>
              <a:spcAft>
                <a:spcPts val="0"/>
              </a:spcAft>
              <a:buSzPts val="2400"/>
              <a:buAutoNum type="arabicPeriod"/>
            </a:pPr>
            <a:r>
              <a:rPr lang="nl" sz="2400" b="0"/>
              <a:t>Hoe ziet het nieuwe werken er uit in het bedrijf?</a:t>
            </a:r>
            <a:endParaRPr sz="2400" b="0"/>
          </a:p>
          <a:p>
            <a:pPr marL="457200" lvl="0" indent="-381000" algn="l" rtl="0">
              <a:spcBef>
                <a:spcPts val="1000"/>
              </a:spcBef>
              <a:spcAft>
                <a:spcPts val="0"/>
              </a:spcAft>
              <a:buSzPts val="2400"/>
              <a:buAutoNum type="arabicPeriod"/>
            </a:pPr>
            <a:r>
              <a:rPr lang="nl" sz="2400" b="0"/>
              <a:t>Wie is de trekker van het project?</a:t>
            </a:r>
            <a:endParaRPr sz="2400" b="0"/>
          </a:p>
          <a:p>
            <a:pPr marL="457200" lvl="0" indent="-381000" algn="l" rtl="0">
              <a:spcBef>
                <a:spcPts val="1000"/>
              </a:spcBef>
              <a:spcAft>
                <a:spcPts val="0"/>
              </a:spcAft>
              <a:buSzPts val="2400"/>
              <a:buAutoNum type="arabicPeriod"/>
            </a:pPr>
            <a:r>
              <a:rPr lang="nl" sz="2400" b="0"/>
              <a:t>Wat vind je van het resultaat?</a:t>
            </a:r>
            <a:endParaRPr sz="2400" b="0"/>
          </a:p>
          <a:p>
            <a:pPr marL="457200" lvl="0" indent="-381000" algn="l" rtl="0">
              <a:spcBef>
                <a:spcPts val="1000"/>
              </a:spcBef>
              <a:spcAft>
                <a:spcPts val="1000"/>
              </a:spcAft>
              <a:buSzPts val="2400"/>
              <a:buAutoNum type="arabicPeriod"/>
            </a:pPr>
            <a:r>
              <a:rPr lang="nl" sz="2400" b="0"/>
              <a:t>Zijn de voorwaarden vervuld om het nieuwe werken toe te passen?</a:t>
            </a:r>
            <a:endParaRPr sz="2400" b="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9"/>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Wat betekent het nieuwe werken voor jou?</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30"/>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nl" sz="2400" b="0"/>
              <a:t>Zou je tijd- en plaatsonafhankelijk willen werken? </a:t>
            </a:r>
            <a:br>
              <a:rPr lang="nl" sz="2400" b="0"/>
            </a:br>
            <a:r>
              <a:rPr lang="nl" sz="2400" b="0"/>
              <a:t>Waarom? </a:t>
            </a:r>
            <a:br>
              <a:rPr lang="nl" sz="2400" b="0"/>
            </a:br>
            <a:r>
              <a:rPr lang="nl" sz="2400" b="0"/>
              <a:t>Welke voordelen/ nadelen zie je?</a:t>
            </a:r>
            <a:endParaRPr sz="2400" b="0"/>
          </a:p>
          <a:p>
            <a:pPr marL="457200" lvl="0" indent="-381000" algn="l" rtl="0">
              <a:spcBef>
                <a:spcPts val="1000"/>
              </a:spcBef>
              <a:spcAft>
                <a:spcPts val="0"/>
              </a:spcAft>
              <a:buSzPts val="2400"/>
              <a:buChar char="●"/>
            </a:pPr>
            <a:r>
              <a:rPr lang="nl" sz="2400" b="0"/>
              <a:t>Hoe ga je de grens bepalen tussen werk en privé?</a:t>
            </a:r>
            <a:endParaRPr sz="2400" b="0"/>
          </a:p>
          <a:p>
            <a:pPr marL="457200" lvl="0" indent="-381000" algn="l" rtl="0">
              <a:spcBef>
                <a:spcPts val="1000"/>
              </a:spcBef>
              <a:spcAft>
                <a:spcPts val="1000"/>
              </a:spcAft>
              <a:buSzPts val="2400"/>
              <a:buChar char="●"/>
            </a:pPr>
            <a:r>
              <a:rPr lang="nl" sz="2400" b="0"/>
              <a:t>Is er thuis ruimte om te werken?</a:t>
            </a:r>
            <a:endParaRPr sz="2400" b="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31"/>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nl" sz="2400" b="0" dirty="0"/>
              <a:t>Wat zijn de ervaringen met het werken in landschapsbureaus. </a:t>
            </a:r>
            <a:endParaRPr sz="2400" b="0" dirty="0"/>
          </a:p>
          <a:p>
            <a:pPr marL="457200" lvl="0" indent="-381000" algn="l" rtl="0">
              <a:spcBef>
                <a:spcPts val="1000"/>
              </a:spcBef>
              <a:spcAft>
                <a:spcPts val="0"/>
              </a:spcAft>
              <a:buSzPts val="2400"/>
              <a:buChar char="●"/>
            </a:pPr>
            <a:r>
              <a:rPr lang="nl" sz="2400" b="0" dirty="0"/>
              <a:t>Wat zijn de mogelijkheden/beperkingen?</a:t>
            </a:r>
            <a:endParaRPr sz="2400" b="0" dirty="0"/>
          </a:p>
          <a:p>
            <a:pPr marL="457200" lvl="0" indent="-381000" algn="l" rtl="0">
              <a:spcBef>
                <a:spcPts val="1000"/>
              </a:spcBef>
              <a:spcAft>
                <a:spcPts val="0"/>
              </a:spcAft>
              <a:buClr>
                <a:schemeClr val="dk1"/>
              </a:buClr>
              <a:buSzPts val="2400"/>
              <a:buChar char="●"/>
            </a:pPr>
            <a:r>
              <a:rPr lang="nl" sz="2400" b="0" dirty="0">
                <a:solidFill>
                  <a:schemeClr val="dk1"/>
                </a:solidFill>
              </a:rPr>
              <a:t>Om in landschapsbureaus te kunnen werken:</a:t>
            </a:r>
            <a:endParaRPr sz="2400" b="0" dirty="0">
              <a:solidFill>
                <a:schemeClr val="dk1"/>
              </a:solidFill>
            </a:endParaRPr>
          </a:p>
          <a:p>
            <a:pPr marL="914400" lvl="1" indent="-381000" algn="l" rtl="0">
              <a:spcBef>
                <a:spcPts val="0"/>
              </a:spcBef>
              <a:spcAft>
                <a:spcPts val="0"/>
              </a:spcAft>
              <a:buClr>
                <a:schemeClr val="dk1"/>
              </a:buClr>
              <a:buSzPts val="2400"/>
              <a:buFont typeface="PT Serif"/>
              <a:buChar char="○"/>
            </a:pPr>
            <a:r>
              <a:rPr lang="nl" sz="2400" i="1" dirty="0">
                <a:latin typeface="PT Serif"/>
                <a:ea typeface="PT Serif"/>
                <a:cs typeface="PT Serif"/>
                <a:sym typeface="PT Serif"/>
              </a:rPr>
              <a:t>W</a:t>
            </a:r>
            <a:r>
              <a:rPr lang="nl" sz="2400" i="1" dirty="0">
                <a:solidFill>
                  <a:schemeClr val="dk1"/>
                </a:solidFill>
                <a:latin typeface="PT Serif"/>
                <a:ea typeface="PT Serif"/>
                <a:cs typeface="PT Serif"/>
                <a:sym typeface="PT Serif"/>
              </a:rPr>
              <a:t>at zijn de Do’s en Don’ts.</a:t>
            </a:r>
            <a:endParaRPr sz="2400" i="1" dirty="0">
              <a:solidFill>
                <a:schemeClr val="dk1"/>
              </a:solidFill>
              <a:latin typeface="PT Serif"/>
              <a:ea typeface="PT Serif"/>
              <a:cs typeface="PT Serif"/>
              <a:sym typeface="PT Serif"/>
            </a:endParaRPr>
          </a:p>
          <a:p>
            <a:pPr marL="914400" lvl="1" indent="-381000" algn="l" rtl="0">
              <a:spcBef>
                <a:spcPts val="0"/>
              </a:spcBef>
              <a:spcAft>
                <a:spcPts val="0"/>
              </a:spcAft>
              <a:buClr>
                <a:schemeClr val="dk1"/>
              </a:buClr>
              <a:buSzPts val="2400"/>
              <a:buFont typeface="PT Serif"/>
              <a:buChar char="○"/>
            </a:pPr>
            <a:r>
              <a:rPr lang="nl" sz="2400" i="1" dirty="0">
                <a:solidFill>
                  <a:schemeClr val="dk1"/>
                </a:solidFill>
                <a:latin typeface="PT Serif"/>
                <a:ea typeface="PT Serif"/>
                <a:cs typeface="PT Serif"/>
                <a:sym typeface="PT Serif"/>
              </a:rPr>
              <a:t>Welke afspraken zijn er nodig?</a:t>
            </a:r>
            <a:endParaRPr sz="2400" i="1" dirty="0">
              <a:latin typeface="PT Serif"/>
              <a:ea typeface="PT Serif"/>
              <a:cs typeface="PT Serif"/>
              <a:sym typeface="PT Serif"/>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32"/>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nl" sz="2400" b="0" dirty="0"/>
              <a:t>Om thuis te kunnen werken: wat zijn de Do’s en Don’ts. Welke afspraken zijn er nodig? </a:t>
            </a:r>
            <a:endParaRPr sz="2400" b="0" dirty="0"/>
          </a:p>
          <a:p>
            <a:pPr marL="457200" lvl="0" indent="-381000" algn="l" rtl="0">
              <a:spcBef>
                <a:spcPts val="1000"/>
              </a:spcBef>
              <a:spcAft>
                <a:spcPts val="0"/>
              </a:spcAft>
              <a:buSzPts val="2400"/>
              <a:buChar char="●"/>
            </a:pPr>
            <a:r>
              <a:rPr lang="nl" sz="2400" b="0" dirty="0"/>
              <a:t>Is thuiswerk een oplossing</a:t>
            </a:r>
            <a:endParaRPr sz="2400" b="0" dirty="0"/>
          </a:p>
          <a:p>
            <a:pPr marL="914400" lvl="1" indent="-381000" algn="l" rtl="0">
              <a:spcBef>
                <a:spcPts val="0"/>
              </a:spcBef>
              <a:spcAft>
                <a:spcPts val="0"/>
              </a:spcAft>
              <a:buSzPts val="2400"/>
              <a:buChar char="○"/>
            </a:pPr>
            <a:r>
              <a:rPr lang="nl" sz="2400" i="1" dirty="0">
                <a:latin typeface="PT Serif"/>
                <a:ea typeface="PT Serif"/>
                <a:cs typeface="PT Serif"/>
                <a:sym typeface="PT Serif"/>
              </a:rPr>
              <a:t>voor de werk-privébalans?</a:t>
            </a:r>
            <a:endParaRPr sz="2400" i="1" dirty="0">
              <a:latin typeface="PT Serif"/>
              <a:ea typeface="PT Serif"/>
              <a:cs typeface="PT Serif"/>
              <a:sym typeface="PT Serif"/>
            </a:endParaRPr>
          </a:p>
          <a:p>
            <a:pPr marL="914400" lvl="1" indent="-381000" algn="l" rtl="0">
              <a:spcBef>
                <a:spcPts val="0"/>
              </a:spcBef>
              <a:spcAft>
                <a:spcPts val="0"/>
              </a:spcAft>
              <a:buSzPts val="2400"/>
              <a:buFont typeface="PT Serif"/>
              <a:buChar char="○"/>
            </a:pPr>
            <a:r>
              <a:rPr lang="nl" sz="2400" i="1" dirty="0">
                <a:latin typeface="PT Serif"/>
                <a:ea typeface="PT Serif"/>
                <a:cs typeface="PT Serif"/>
                <a:sym typeface="PT Serif"/>
              </a:rPr>
              <a:t>het fileprobleem?</a:t>
            </a:r>
            <a:endParaRPr sz="2400" i="1" dirty="0">
              <a:latin typeface="PT Serif"/>
              <a:ea typeface="PT Serif"/>
              <a:cs typeface="PT Serif"/>
              <a:sym typeface="PT Serif"/>
            </a:endParaRPr>
          </a:p>
          <a:p>
            <a:pPr marL="914400" lvl="1" indent="-381000" algn="l" rtl="0">
              <a:spcBef>
                <a:spcPts val="0"/>
              </a:spcBef>
              <a:spcAft>
                <a:spcPts val="0"/>
              </a:spcAft>
              <a:buSzPts val="2400"/>
              <a:buFont typeface="PT Serif"/>
              <a:buChar char="○"/>
            </a:pPr>
            <a:r>
              <a:rPr lang="nl" sz="2400" i="1" dirty="0">
                <a:latin typeface="PT Serif"/>
                <a:ea typeface="PT Serif"/>
                <a:cs typeface="PT Serif"/>
                <a:sym typeface="PT Serif"/>
              </a:rPr>
              <a:t>enkel voor mensen met kleine kinderen?</a:t>
            </a:r>
            <a:endParaRPr sz="2400" i="1" dirty="0">
              <a:latin typeface="PT Serif"/>
              <a:ea typeface="PT Serif"/>
              <a:cs typeface="PT Serif"/>
              <a:sym typeface="PT Serif"/>
            </a:endParaRPr>
          </a:p>
          <a:p>
            <a:pPr marL="914400" lvl="1" indent="-381000" algn="l" rtl="0">
              <a:spcBef>
                <a:spcPts val="0"/>
              </a:spcBef>
              <a:spcAft>
                <a:spcPts val="0"/>
              </a:spcAft>
              <a:buSzPts val="2400"/>
              <a:buChar char="○"/>
            </a:pPr>
            <a:r>
              <a:rPr lang="nl" sz="2400" i="1" dirty="0">
                <a:latin typeface="PT Serif"/>
                <a:ea typeface="PT Serif"/>
                <a:cs typeface="PT Serif"/>
                <a:sym typeface="PT Serif"/>
              </a:rPr>
              <a:t>enkel voor mensen met functies die er van kunnen “genieten”?</a:t>
            </a:r>
            <a:endParaRPr sz="2400" b="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33"/>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Afsluiter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9"/>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Waarover gaat het?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20"/>
          <p:cNvSpPr txBox="1"/>
          <p:nvPr/>
        </p:nvSpPr>
        <p:spPr>
          <a:xfrm>
            <a:off x="1249825" y="413175"/>
            <a:ext cx="6644400" cy="7389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nl" sz="3600" b="1">
                <a:solidFill>
                  <a:schemeClr val="dk1"/>
                </a:solidFill>
                <a:latin typeface="Open Sans"/>
                <a:ea typeface="Open Sans"/>
                <a:cs typeface="Open Sans"/>
                <a:sym typeface="Open Sans"/>
              </a:rPr>
              <a:t>Het nieuwe werken is:</a:t>
            </a:r>
            <a:endParaRPr sz="3600" b="1">
              <a:solidFill>
                <a:schemeClr val="dk1"/>
              </a:solidFill>
              <a:latin typeface="Open Sans"/>
              <a:ea typeface="Open Sans"/>
              <a:cs typeface="Open Sans"/>
              <a:sym typeface="Open Sans"/>
            </a:endParaRPr>
          </a:p>
        </p:txBody>
      </p:sp>
      <p:sp>
        <p:nvSpPr>
          <p:cNvPr id="77" name="Google Shape;77;p20"/>
          <p:cNvSpPr txBox="1"/>
          <p:nvPr/>
        </p:nvSpPr>
        <p:spPr>
          <a:xfrm>
            <a:off x="865825" y="1779150"/>
            <a:ext cx="7412400" cy="2216400"/>
          </a:xfrm>
          <a:prstGeom prst="rect">
            <a:avLst/>
          </a:prstGeom>
          <a:noFill/>
          <a:ln>
            <a:noFill/>
          </a:ln>
        </p:spPr>
        <p:txBody>
          <a:bodyPr spcFirstLastPara="1" wrap="square" lIns="91425" tIns="91425" rIns="91425" bIns="91425" anchor="t" anchorCtr="0">
            <a:spAutoFit/>
          </a:bodyPr>
          <a:lstStyle/>
          <a:p>
            <a:pPr marL="0" lvl="0" indent="0" algn="ctr" rtl="0">
              <a:lnSpc>
                <a:spcPct val="150000"/>
              </a:lnSpc>
              <a:spcBef>
                <a:spcPts val="0"/>
              </a:spcBef>
              <a:spcAft>
                <a:spcPts val="0"/>
              </a:spcAft>
              <a:buNone/>
            </a:pPr>
            <a:r>
              <a:rPr lang="nl" sz="2400" i="1">
                <a:solidFill>
                  <a:schemeClr val="dk1"/>
                </a:solidFill>
                <a:latin typeface="PT Serif"/>
                <a:ea typeface="PT Serif"/>
                <a:cs typeface="PT Serif"/>
                <a:sym typeface="PT Serif"/>
              </a:rPr>
              <a:t>werken waar en wanneer je wilt</a:t>
            </a:r>
            <a:endParaRPr sz="2400" i="1">
              <a:solidFill>
                <a:schemeClr val="dk1"/>
              </a:solidFill>
              <a:latin typeface="PT Serif"/>
              <a:ea typeface="PT Serif"/>
              <a:cs typeface="PT Serif"/>
              <a:sym typeface="PT Serif"/>
            </a:endParaRPr>
          </a:p>
          <a:p>
            <a:pPr marL="0" lvl="0" indent="0" algn="ctr" rtl="0">
              <a:lnSpc>
                <a:spcPct val="150000"/>
              </a:lnSpc>
              <a:spcBef>
                <a:spcPts val="0"/>
              </a:spcBef>
              <a:spcAft>
                <a:spcPts val="0"/>
              </a:spcAft>
              <a:buNone/>
            </a:pPr>
            <a:r>
              <a:rPr lang="nl" sz="2400" i="1">
                <a:solidFill>
                  <a:schemeClr val="dk1"/>
                </a:solidFill>
                <a:latin typeface="PT Serif"/>
                <a:ea typeface="PT Serif"/>
                <a:cs typeface="PT Serif"/>
                <a:sym typeface="PT Serif"/>
              </a:rPr>
              <a:t>een kantoorinrichting die daarop is afgestemd </a:t>
            </a:r>
            <a:endParaRPr sz="2400" i="1">
              <a:solidFill>
                <a:schemeClr val="dk1"/>
              </a:solidFill>
              <a:latin typeface="PT Serif"/>
              <a:ea typeface="PT Serif"/>
              <a:cs typeface="PT Serif"/>
              <a:sym typeface="PT Serif"/>
            </a:endParaRPr>
          </a:p>
          <a:p>
            <a:pPr marL="0" lvl="0" indent="0" algn="ctr" rtl="0">
              <a:lnSpc>
                <a:spcPct val="150000"/>
              </a:lnSpc>
              <a:spcBef>
                <a:spcPts val="0"/>
              </a:spcBef>
              <a:spcAft>
                <a:spcPts val="0"/>
              </a:spcAft>
              <a:buNone/>
            </a:pPr>
            <a:r>
              <a:rPr lang="nl" sz="2400" i="1">
                <a:solidFill>
                  <a:schemeClr val="dk1"/>
                </a:solidFill>
                <a:latin typeface="PT Serif"/>
                <a:ea typeface="PT Serif"/>
                <a:cs typeface="PT Serif"/>
                <a:sym typeface="PT Serif"/>
              </a:rPr>
              <a:t>structureel bereikbaar zijn </a:t>
            </a:r>
            <a:endParaRPr sz="2400" i="1">
              <a:solidFill>
                <a:schemeClr val="dk1"/>
              </a:solidFill>
              <a:latin typeface="PT Serif"/>
              <a:ea typeface="PT Serif"/>
              <a:cs typeface="PT Serif"/>
              <a:sym typeface="PT Serif"/>
            </a:endParaRPr>
          </a:p>
          <a:p>
            <a:pPr marL="0" lvl="0" indent="0" algn="ctr" rtl="0">
              <a:lnSpc>
                <a:spcPct val="150000"/>
              </a:lnSpc>
              <a:spcBef>
                <a:spcPts val="0"/>
              </a:spcBef>
              <a:spcAft>
                <a:spcPts val="0"/>
              </a:spcAft>
              <a:buNone/>
            </a:pPr>
            <a:r>
              <a:rPr lang="nl" sz="2400" i="1">
                <a:solidFill>
                  <a:schemeClr val="dk1"/>
                </a:solidFill>
                <a:latin typeface="PT Serif"/>
                <a:ea typeface="PT Serif"/>
                <a:cs typeface="PT Serif"/>
                <a:sym typeface="PT Serif"/>
              </a:rPr>
              <a:t>coachend leidinggeven </a:t>
            </a:r>
            <a:endParaRPr sz="2400" i="1">
              <a:solidFill>
                <a:schemeClr val="dk1"/>
              </a:solidFill>
              <a:latin typeface="PT Serif"/>
              <a:ea typeface="PT Serif"/>
              <a:cs typeface="PT Serif"/>
              <a:sym typeface="PT Serif"/>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21"/>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Vragenrondje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22"/>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b="0"/>
              <a:t>Is de </a:t>
            </a:r>
            <a:r>
              <a:rPr lang="nl"/>
              <a:t>tijd en plaats</a:t>
            </a:r>
            <a:r>
              <a:rPr lang="nl" b="0"/>
              <a:t> van werken veranderd?</a:t>
            </a:r>
            <a:endParaRPr b="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23"/>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b="0"/>
              <a:t>Hoe is de </a:t>
            </a:r>
            <a:r>
              <a:rPr lang="nl"/>
              <a:t>inhoud</a:t>
            </a:r>
            <a:r>
              <a:rPr lang="nl" b="0"/>
              <a:t> van je werk veranderd?</a:t>
            </a:r>
            <a:endParaRPr b="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24"/>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b="0"/>
              <a:t>Hoe is de </a:t>
            </a:r>
            <a:r>
              <a:rPr lang="nl"/>
              <a:t>stijl van leidinggeven</a:t>
            </a:r>
            <a:r>
              <a:rPr lang="nl" b="0"/>
              <a:t> veranderd?</a:t>
            </a:r>
            <a:endParaRPr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5"/>
          <p:cNvSpPr txBox="1">
            <a:spLocks noGrp="1"/>
          </p:cNvSpPr>
          <p:nvPr>
            <p:ph type="title"/>
          </p:nvPr>
        </p:nvSpPr>
        <p:spPr>
          <a:xfrm>
            <a:off x="1497200" y="753625"/>
            <a:ext cx="6975300" cy="2964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nl" b="0"/>
              <a:t>Is de </a:t>
            </a:r>
            <a:r>
              <a:rPr lang="nl"/>
              <a:t>inrichting</a:t>
            </a:r>
            <a:r>
              <a:rPr lang="nl" b="0"/>
              <a:t> van je werkplaats veranderd?</a:t>
            </a:r>
            <a:endParaRPr b="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6"/>
          <p:cNvSpPr txBox="1">
            <a:spLocks noGrp="1"/>
          </p:cNvSpPr>
          <p:nvPr>
            <p:ph type="title"/>
          </p:nvPr>
        </p:nvSpPr>
        <p:spPr>
          <a:xfrm>
            <a:off x="934500" y="391875"/>
            <a:ext cx="7275000" cy="20199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nl"/>
              <a:t>Cases</a:t>
            </a:r>
            <a:endParaRPr/>
          </a:p>
        </p:txBody>
      </p:sp>
    </p:spTree>
  </p:cSld>
  <p:clrMapOvr>
    <a:masterClrMapping/>
  </p:clrMapOvr>
</p:sld>
</file>

<file path=ppt/theme/theme1.xml><?xml version="1.0" encoding="utf-8"?>
<a:theme xmlns:a="http://schemas.openxmlformats.org/drawingml/2006/main" name="SERV – Zelf training geven">
  <a:themeElements>
    <a:clrScheme name="Simple Light">
      <a:dk1>
        <a:srgbClr val="FFFFFF"/>
      </a:dk1>
      <a:lt1>
        <a:srgbClr val="FFFFFF"/>
      </a:lt1>
      <a:dk2>
        <a:srgbClr val="FFFFFF"/>
      </a:dk2>
      <a:lt2>
        <a:srgbClr val="FFFFFF"/>
      </a:lt2>
      <a:accent1>
        <a:srgbClr val="A74846"/>
      </a:accent1>
      <a:accent2>
        <a:srgbClr val="137E98"/>
      </a:accent2>
      <a:accent3>
        <a:srgbClr val="86B6C1"/>
      </a:accent3>
      <a:accent4>
        <a:srgbClr val="D09350"/>
      </a:accent4>
      <a:accent5>
        <a:srgbClr val="6E8A5B"/>
      </a:accent5>
      <a:accent6>
        <a:srgbClr val="FFFFFF"/>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5E08DD036DD634B88BFB7283EE34042" ma:contentTypeVersion="175" ma:contentTypeDescription="Een nieuw document maken." ma:contentTypeScope="" ma:versionID="1b8b6ad649cc7077babfd2f4a5169984">
  <xsd:schema xmlns:xsd="http://www.w3.org/2001/XMLSchema" xmlns:xs="http://www.w3.org/2001/XMLSchema" xmlns:p="http://schemas.microsoft.com/office/2006/metadata/properties" xmlns:ns2="e85dfcd9-c5d6-4bac-8fdf-b09bef0d2fa4" xmlns:ns3="f725d260-56a6-422e-80a7-124eec32f860" xmlns:ns4="d7176901-b574-45a9-8ff7-3e25ac64ac2b" targetNamespace="http://schemas.microsoft.com/office/2006/metadata/properties" ma:root="true" ma:fieldsID="87b35f787caeaeaa3b6968c5fe016d0d" ns2:_="" ns3:_="" ns4:_="">
    <xsd:import namespace="e85dfcd9-c5d6-4bac-8fdf-b09bef0d2fa4"/>
    <xsd:import namespace="f725d260-56a6-422e-80a7-124eec32f860"/>
    <xsd:import namespace="d7176901-b574-45a9-8ff7-3e25ac64ac2b"/>
    <xsd:element name="properties">
      <xsd:complexType>
        <xsd:sequence>
          <xsd:element name="documentManagement">
            <xsd:complexType>
              <xsd:all>
                <xsd:element ref="ns2:TaxCatchAll" minOccurs="0"/>
                <xsd:element ref="ns3:SharedWithUsers" minOccurs="0"/>
                <xsd:element ref="ns3:SharedWithDetails" minOccurs="0"/>
                <xsd:element ref="ns4:lcf76f155ced4ddcb4097134ff3c332f" minOccurs="0"/>
                <xsd:element ref="ns4:MediaServiceMetadata" minOccurs="0"/>
                <xsd:element ref="ns4:MediaServiceFastMetadata" minOccurs="0"/>
                <xsd:element ref="ns4:MediaServiceSearchProperties" minOccurs="0"/>
                <xsd:element ref="ns4:MediaServiceObjectDetectorVersions" minOccurs="0"/>
                <xsd:element ref="ns4:MediaServiceGenerationTime" minOccurs="0"/>
                <xsd:element ref="ns4:MediaServiceEventHashCode" minOccurs="0"/>
                <xsd:element ref="ns4:MediaServiceOCR" minOccurs="0"/>
                <xsd:element ref="ns4:MediaLengthInSeconds"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5dfcd9-c5d6-4bac-8fdf-b09bef0d2fa4"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da4ce5f8-6560-41be-b41d-fdde25e4b3cd}" ma:internalName="TaxCatchAll" ma:showField="CatchAllData" ma:web="f725d260-56a6-422e-80a7-124eec32f86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725d260-56a6-422e-80a7-124eec32f860" elementFormDefault="qualified">
    <xsd:import namespace="http://schemas.microsoft.com/office/2006/documentManagement/types"/>
    <xsd:import namespace="http://schemas.microsoft.com/office/infopath/2007/PartnerControls"/>
    <xsd:element name="SharedWithUsers" ma:index="9"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7176901-b574-45a9-8ff7-3e25ac64ac2b" elementFormDefault="qualified">
    <xsd:import namespace="http://schemas.microsoft.com/office/2006/documentManagement/types"/>
    <xsd:import namespace="http://schemas.microsoft.com/office/infopath/2007/PartnerControls"/>
    <xsd:element name="lcf76f155ced4ddcb4097134ff3c332f" ma:index="12" nillable="true" ma:taxonomy="true" ma:internalName="lcf76f155ced4ddcb4097134ff3c332f" ma:taxonomyFieldName="MediaServiceImageTags" ma:displayName="Afbeeldingtags" ma:readOnly="false" ma:fieldId="{5cf76f15-5ced-4ddc-b409-7134ff3c332f}" ma:taxonomyMulti="true" ma:sspId="61d4e419-7667-4ca3-9304-560b344eb500" ma:termSetId="09814cd3-568e-fe90-9814-8d621ff8fb84" ma:anchorId="fba54fb3-c3e1-fe81-a776-ca4b69148c4d" ma:open="true" ma:isKeyword="false">
      <xsd:complexType>
        <xsd:sequence>
          <xsd:element ref="pc:Terms" minOccurs="0" maxOccurs="1"/>
        </xsd:sequence>
      </xsd:complex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7176901-b574-45a9-8ff7-3e25ac64ac2b">
      <Terms xmlns="http://schemas.microsoft.com/office/infopath/2007/PartnerControls"/>
    </lcf76f155ced4ddcb4097134ff3c332f>
    <TaxCatchAll xmlns="e85dfcd9-c5d6-4bac-8fdf-b09bef0d2fa4">
      <Value>2</Value>
    </TaxCatchAll>
  </documentManagement>
</p:properties>
</file>

<file path=customXml/itemProps1.xml><?xml version="1.0" encoding="utf-8"?>
<ds:datastoreItem xmlns:ds="http://schemas.openxmlformats.org/officeDocument/2006/customXml" ds:itemID="{9F42FE80-C0F5-4346-AB10-700B0E534320}"/>
</file>

<file path=customXml/itemProps2.xml><?xml version="1.0" encoding="utf-8"?>
<ds:datastoreItem xmlns:ds="http://schemas.openxmlformats.org/officeDocument/2006/customXml" ds:itemID="{3887FC1C-0CE5-4424-AB9C-61B0DEF9931B}"/>
</file>

<file path=customXml/itemProps3.xml><?xml version="1.0" encoding="utf-8"?>
<ds:datastoreItem xmlns:ds="http://schemas.openxmlformats.org/officeDocument/2006/customXml" ds:itemID="{7FEC3EA8-7F00-48A1-85DD-4C7A2B354E07}"/>
</file>

<file path=docProps/app.xml><?xml version="1.0" encoding="utf-8"?>
<Properties xmlns="http://schemas.openxmlformats.org/officeDocument/2006/extended-properties" xmlns:vt="http://schemas.openxmlformats.org/officeDocument/2006/docPropsVTypes">
  <TotalTime>0</TotalTime>
  <Words>246</Words>
  <Application>Microsoft Office PowerPoint</Application>
  <PresentationFormat>Diavoorstelling (16:9)</PresentationFormat>
  <Paragraphs>36</Paragraphs>
  <Slides>16</Slides>
  <Notes>16</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Open Sans</vt:lpstr>
      <vt:lpstr>PT Serif</vt:lpstr>
      <vt:lpstr>Arial</vt:lpstr>
      <vt:lpstr>SERV – Zelf training geven</vt:lpstr>
      <vt:lpstr>het nieuwe werken toepassen </vt:lpstr>
      <vt:lpstr>Waarover gaat het?</vt:lpstr>
      <vt:lpstr>PowerPoint-presentatie</vt:lpstr>
      <vt:lpstr>Vragenrondje</vt:lpstr>
      <vt:lpstr>Is de tijd en plaats van werken veranderd?</vt:lpstr>
      <vt:lpstr>Hoe is de inhoud van je werk veranderd?</vt:lpstr>
      <vt:lpstr>Hoe is de stijl van leidinggeven veranderd?</vt:lpstr>
      <vt:lpstr>Is de inrichting van je werkplaats veranderd?</vt:lpstr>
      <vt:lpstr>Cases</vt:lpstr>
      <vt:lpstr>Bespreking cases</vt:lpstr>
      <vt:lpstr>Waarom werd het nieuwe werken ingevoerd? Hoe ziet het nieuwe werken er uit in het bedrijf? Wie is de trekker van het project? Wat vind je van het resultaat? Zijn de voorwaarden vervuld om het nieuwe werken toe te passen?</vt:lpstr>
      <vt:lpstr>Wat betekent het nieuwe werken voor jou?</vt:lpstr>
      <vt:lpstr>Zou je tijd- en plaatsonafhankelijk willen werken?  Waarom?  Welke voordelen/ nadelen zie je? Hoe ga je de grens bepalen tussen werk en privé? Is er thuis ruimte om te werken?</vt:lpstr>
      <vt:lpstr>Wat zijn de ervaringen met het werken in landschapsbureaus.  Wat zijn de mogelijkheden/beperkingen? Om in landschapsbureaus te kunnen werken: Wat zijn de Do’s en Don’ts. Welke afspraken zijn er nodig?</vt:lpstr>
      <vt:lpstr>Om thuis te kunnen werken: wat zijn de Do’s en Don’ts. Welke afspraken zijn er nodig?  Is thuiswerk een oplossing voor de werk-privébalans? het fileprobleem? enkel voor mensen met kleine kinderen? enkel voor mensen met functies die er van kunnen “genieten”?</vt:lpstr>
      <vt:lpstr>Afsluiter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 nieuwe werken toepassen </dc:title>
  <cp:lastModifiedBy>Tom Seymoens</cp:lastModifiedBy>
  <cp:revision>1</cp:revision>
  <dcterms:modified xsi:type="dcterms:W3CDTF">2023-08-11T08:44:26Z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0x010100B5E08DD036DD634B88BFB7283EE34042</vt:lpwstr>
  </property>
  <property fmtid="{D5CDD505-2E9C-101B-9397-08002B2CF9AE}" pid="3" name="Dossierhouder">
    <vt:lpwstr>69</vt:lpwstr>
  </property>
  <property fmtid="{D5CDD505-2E9C-101B-9397-08002B2CF9AE}" pid="4" name="Entiteit">
    <vt:lpwstr>2;#Stichting Innovatie en Arbeid|102afd07-b97b-473e-b127-fcbe07712817</vt:lpwstr>
  </property>
  <property fmtid="{D5CDD505-2E9C-101B-9397-08002B2CF9AE}" pid="5" name="d0eb5182aae74b97bb4da5b3a64ae3f4">
    <vt:lpwstr>Stichting Innovatie en Arbeid|102afd07-b97b-473e-b127-fcbe07712817</vt:lpwstr>
  </property>
  <property fmtid="{D5CDD505-2E9C-101B-9397-08002B2CF9AE}" pid="6" name="Dossierstatus">
    <vt:lpwstr>Open</vt:lpwstr>
  </property>
  <property fmtid="{D5CDD505-2E9C-101B-9397-08002B2CF9AE}" pid="7" name="Voorwerp">
    <vt:lpwstr/>
  </property>
  <property fmtid="{D5CDD505-2E9C-101B-9397-08002B2CF9AE}" pid="8" name="e1907ef6686f45a889c06b3736ec9c4a">
    <vt:lpwstr/>
  </property>
  <property fmtid="{D5CDD505-2E9C-101B-9397-08002B2CF9AE}" pid="9" name="Fototrefwoord">
    <vt:lpwstr/>
  </property>
  <property fmtid="{D5CDD505-2E9C-101B-9397-08002B2CF9AE}" pid="10" name="Bestemmeling">
    <vt:lpwstr/>
  </property>
  <property fmtid="{D5CDD505-2E9C-101B-9397-08002B2CF9AE}" pid="11" name="MediaServiceImageTags">
    <vt:lpwstr/>
  </property>
  <property fmtid="{D5CDD505-2E9C-101B-9397-08002B2CF9AE}" pid="12" name="Opvolging">
    <vt:lpwstr/>
  </property>
  <property fmtid="{D5CDD505-2E9C-101B-9397-08002B2CF9AE}" pid="13" name="l83a42741b21467d88658a98ee2f68b4">
    <vt:lpwstr/>
  </property>
  <property fmtid="{D5CDD505-2E9C-101B-9397-08002B2CF9AE}" pid="14" name="h4c2d042d7e1414d8fe056687b01b2e7">
    <vt:lpwstr/>
  </property>
  <property fmtid="{D5CDD505-2E9C-101B-9397-08002B2CF9AE}" pid="15" name="NaamAanvrager">
    <vt:lpwstr/>
  </property>
  <property fmtid="{D5CDD505-2E9C-101B-9397-08002B2CF9AE}" pid="16" name="BestemmelingVerzending">
    <vt:lpwstr/>
  </property>
  <property fmtid="{D5CDD505-2E9C-101B-9397-08002B2CF9AE}" pid="17" name="p2b5338090b7459683b7bd4d1e9785e9">
    <vt:lpwstr/>
  </property>
  <property fmtid="{D5CDD505-2E9C-101B-9397-08002B2CF9AE}" pid="18" name="k8a9470f847b47379cf95df2ded267d5">
    <vt:lpwstr/>
  </property>
  <property fmtid="{D5CDD505-2E9C-101B-9397-08002B2CF9AE}" pid="19" name="pe2554564ced4236b5cd079b0a0a621c">
    <vt:lpwstr/>
  </property>
  <property fmtid="{D5CDD505-2E9C-101B-9397-08002B2CF9AE}" pid="20" name="_docset_NoMedatataSyncRequired">
    <vt:lpwstr>False</vt:lpwstr>
  </property>
  <property fmtid="{D5CDD505-2E9C-101B-9397-08002B2CF9AE}" pid="21" name="DossierLabel">
    <vt:lpwstr/>
  </property>
  <property fmtid="{D5CDD505-2E9C-101B-9397-08002B2CF9AE}" pid="22" name="ndb4a5edd3e0401f9391ff985f82e255">
    <vt:lpwstr/>
  </property>
  <property fmtid="{D5CDD505-2E9C-101B-9397-08002B2CF9AE}" pid="23" name="h61360eaecae4972b56daf512a872701">
    <vt:lpwstr/>
  </property>
  <property fmtid="{D5CDD505-2E9C-101B-9397-08002B2CF9AE}" pid="24" name="Document_x0020_type">
    <vt:lpwstr/>
  </property>
  <property fmtid="{D5CDD505-2E9C-101B-9397-08002B2CF9AE}" pid="25" name="j418a8861e3644fdb3fc71836fc55b62">
    <vt:lpwstr/>
  </property>
  <property fmtid="{D5CDD505-2E9C-101B-9397-08002B2CF9AE}" pid="26" name="Beleidsdomein">
    <vt:lpwstr/>
  </property>
  <property fmtid="{D5CDD505-2E9C-101B-9397-08002B2CF9AE}" pid="27" name="p5d8203997dc42fdaeb7fdbdf684a294">
    <vt:lpwstr/>
  </property>
  <property fmtid="{D5CDD505-2E9C-101B-9397-08002B2CF9AE}" pid="28" name="Thema">
    <vt:lpwstr/>
  </property>
  <property fmtid="{D5CDD505-2E9C-101B-9397-08002B2CF9AE}" pid="29" name="o245ce9260044fc3bdcb5d3f7f2731a8">
    <vt:lpwstr/>
  </property>
  <property fmtid="{D5CDD505-2E9C-101B-9397-08002B2CF9AE}" pid="30" name="AfzenderVerzending">
    <vt:lpwstr/>
  </property>
  <property fmtid="{D5CDD505-2E9C-101B-9397-08002B2CF9AE}" pid="31" name="FunctieAanvrager">
    <vt:lpwstr/>
  </property>
  <property fmtid="{D5CDD505-2E9C-101B-9397-08002B2CF9AE}" pid="32" name="Document type">
    <vt:lpwstr/>
  </property>
</Properties>
</file>